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7" r:id="rId7"/>
    <p:sldId id="262" r:id="rId8"/>
    <p:sldId id="264" r:id="rId9"/>
    <p:sldId id="263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 varScale="1">
        <p:scale>
          <a:sx n="63" d="100"/>
          <a:sy n="63" d="100"/>
        </p:scale>
        <p:origin x="15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001C6-14DF-422B-93B0-584E692CFF3D}" type="datetimeFigureOut">
              <a:rPr lang="en-IN" smtClean="0"/>
              <a:t>02-09-2020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84EF6-C947-4295-8F7A-12BEABFFFB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765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84EF6-C947-4295-8F7A-12BEABFFFB51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2097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148A7-80DB-4AD3-8123-701FC1FAD693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latin typeface="Bangla" pitchFamily="66" charset="0"/>
                <a:cs typeface="Bangla" pitchFamily="66" charset="0"/>
              </a:rPr>
              <a:t>খলিসানী</a:t>
            </a:r>
            <a:r>
              <a:rPr lang="en-US" dirty="0">
                <a:latin typeface="Bangla" pitchFamily="66" charset="0"/>
                <a:cs typeface="Bangla" pitchFamily="66" charset="0"/>
              </a:rPr>
              <a:t> </a:t>
            </a:r>
            <a:r>
              <a:rPr lang="en-US" dirty="0" err="1">
                <a:latin typeface="Bangla" pitchFamily="66" charset="0"/>
                <a:cs typeface="Bangla" pitchFamily="66" charset="0"/>
              </a:rPr>
              <a:t>মহাবিদ্যালয়</a:t>
            </a:r>
            <a:br>
              <a:rPr lang="en-US" dirty="0">
                <a:latin typeface="Bangla" pitchFamily="66" charset="0"/>
                <a:cs typeface="Bangla" pitchFamily="66" charset="0"/>
              </a:rPr>
            </a:br>
            <a:r>
              <a:rPr lang="en-US" dirty="0">
                <a:latin typeface="Bangla" pitchFamily="66" charset="0"/>
                <a:cs typeface="Bangla" pitchFamily="66" charset="0"/>
              </a:rPr>
              <a:t> </a:t>
            </a:r>
            <a:r>
              <a:rPr lang="en-US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dirty="0">
                <a:latin typeface="Bangla" pitchFamily="66" charset="0"/>
                <a:cs typeface="Bangla" pitchFamily="66" charset="0"/>
              </a:rPr>
              <a:t> </a:t>
            </a:r>
            <a:r>
              <a:rPr lang="en-US" dirty="0" err="1">
                <a:latin typeface="Bangla" pitchFamily="66" charset="0"/>
                <a:cs typeface="Bangla" pitchFamily="66" charset="0"/>
              </a:rPr>
              <a:t>বিভাগ</a:t>
            </a:r>
            <a:r>
              <a:rPr lang="en-US" dirty="0">
                <a:latin typeface="Bangla" pitchFamily="66" charset="0"/>
                <a:cs typeface="Bangla" pitchFamily="66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Bangla" pitchFamily="66" charset="0"/>
                <a:cs typeface="Bangla" pitchFamily="66" charset="0"/>
              </a:rPr>
              <a:t>সাম্মানিক</a:t>
            </a:r>
            <a:r>
              <a:rPr lang="en-US" dirty="0">
                <a:latin typeface="Bangla" pitchFamily="66" charset="0"/>
                <a:cs typeface="Bangla" pitchFamily="66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tx1"/>
                </a:solidFill>
                <a:latin typeface="Bangla" pitchFamily="66" charset="0"/>
                <a:cs typeface="Bangla" pitchFamily="66" charset="0"/>
              </a:rPr>
              <a:t>দ্বিতীয়</a:t>
            </a:r>
            <a:r>
              <a:rPr lang="en-US" sz="4000" dirty="0">
                <a:solidFill>
                  <a:schemeClr val="tx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angla" pitchFamily="66" charset="0"/>
                <a:cs typeface="Bangla" pitchFamily="66" charset="0"/>
              </a:rPr>
              <a:t>বর্ষ</a:t>
            </a:r>
            <a:r>
              <a:rPr lang="en-US" sz="4000" dirty="0">
                <a:solidFill>
                  <a:schemeClr val="tx1"/>
                </a:solidFill>
                <a:latin typeface="Bangla" pitchFamily="66" charset="0"/>
                <a:cs typeface="Bangla" pitchFamily="66" charset="0"/>
              </a:rPr>
              <a:t> ২০২০-২১</a:t>
            </a:r>
          </a:p>
          <a:p>
            <a:r>
              <a:rPr lang="en-US" sz="4000" dirty="0" err="1">
                <a:solidFill>
                  <a:schemeClr val="tx1"/>
                </a:solidFill>
                <a:latin typeface="Bangla" pitchFamily="66" charset="0"/>
                <a:cs typeface="Bangla" pitchFamily="66" charset="0"/>
              </a:rPr>
              <a:t>তৃতীয়</a:t>
            </a:r>
            <a:r>
              <a:rPr lang="en-US" sz="4000" dirty="0">
                <a:solidFill>
                  <a:schemeClr val="tx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angla" pitchFamily="66" charset="0"/>
                <a:cs typeface="Bangla" pitchFamily="66" charset="0"/>
              </a:rPr>
              <a:t>সেমেস্টার</a:t>
            </a:r>
            <a:endParaRPr lang="en-US" sz="4000" dirty="0">
              <a:solidFill>
                <a:schemeClr val="tx1"/>
              </a:solidFill>
              <a:latin typeface="Bangla" pitchFamily="66" charset="0"/>
              <a:cs typeface="Bangl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9D5D7A77-944B-4424-B97D-D444369FC568}"/>
              </a:ext>
            </a:extLst>
          </p:cNvPr>
          <p:cNvSpPr/>
          <p:nvPr/>
        </p:nvSpPr>
        <p:spPr>
          <a:xfrm>
            <a:off x="1828800" y="152400"/>
            <a:ext cx="5791200" cy="1219200"/>
          </a:xfrm>
          <a:prstGeom prst="flowChart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অর্থসংক্রম</a:t>
            </a:r>
            <a:r>
              <a:rPr lang="en-IN" sz="2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2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অর্থসংশ্লেষ</a:t>
            </a:r>
            <a:endParaRPr lang="en-IN" sz="24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Alteration or Transfer of meaning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654C3E-0E05-454F-A737-AFDC23B7912D}"/>
              </a:ext>
            </a:extLst>
          </p:cNvPr>
          <p:cNvSpPr txBox="1"/>
          <p:nvPr/>
        </p:nvSpPr>
        <p:spPr>
          <a:xfrm>
            <a:off x="0" y="133356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অনেক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সময়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অর্থপরিবর্তন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হতে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হতে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শেষ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ধাপে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এসে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এমন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নতুন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দাঁড়িয়ে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যায়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মূল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সঙ্গে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তার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যোগ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সহজে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খুঁজে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পাওয়া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যায়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তখন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মনে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শব্দটির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বস্তু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থেকে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একেবারে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অন্য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বস্তুতে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সরে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এসেছে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ধরনের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পরিবর্তনকে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‘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অর্থসংক্রম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’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‘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অর্থসংশ্লেষ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’।</a:t>
            </a:r>
          </a:p>
          <a:p>
            <a:pPr algn="ctr"/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উদাহরণ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সন্দেশ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মূল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আদি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খবর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বার্তা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সংবাদ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বর্তমান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ছানা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চিনি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সহযোগে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প্রস্তুত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  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প্রকারের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মিষ্টান্ন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1556152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0252B81A-384F-4470-83C2-E723D78863AE}"/>
              </a:ext>
            </a:extLst>
          </p:cNvPr>
          <p:cNvSpPr/>
          <p:nvPr/>
        </p:nvSpPr>
        <p:spPr>
          <a:xfrm>
            <a:off x="3352800" y="228600"/>
            <a:ext cx="2209800" cy="1219200"/>
          </a:xfrm>
          <a:prstGeom prst="flowChart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অর্থের</a:t>
            </a:r>
            <a:r>
              <a:rPr lang="en-IN" sz="2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উন্নতি</a:t>
            </a:r>
            <a:endParaRPr lang="en-IN" sz="24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Elevation of meaning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A33188-3DAF-4F92-B26A-FFA0348CF635}"/>
              </a:ext>
            </a:extLst>
          </p:cNvPr>
          <p:cNvSpPr txBox="1"/>
          <p:nvPr/>
        </p:nvSpPr>
        <p:spPr>
          <a:xfrm>
            <a:off x="457200" y="1810762"/>
            <a:ext cx="8001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যদি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এমনভাবে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পরিবর্তিত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শব্দটিতে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প্রথমে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ভাব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বস্তুকে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বোঝাতো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তার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চেয়ে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সম্মানিত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আদৃত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ভাব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বস্তুকে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বোঝায়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হলে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তাকে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‘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উন্নতি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’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বলা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উদাহরণ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মন্দির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মূল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আদি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গৃহ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বর্তমান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দেবতার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বাসস্থান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3564837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9D683F62-5B9A-4E4A-9E19-60274A60F024}"/>
              </a:ext>
            </a:extLst>
          </p:cNvPr>
          <p:cNvSpPr/>
          <p:nvPr/>
        </p:nvSpPr>
        <p:spPr>
          <a:xfrm>
            <a:off x="3352800" y="228600"/>
            <a:ext cx="2819400" cy="1219200"/>
          </a:xfrm>
          <a:prstGeom prst="flowChart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অর্থের</a:t>
            </a:r>
            <a:r>
              <a:rPr lang="en-IN" sz="2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অবনতি</a:t>
            </a:r>
            <a:endParaRPr lang="en-IN" sz="24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Degeneration of meaning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B6FC8F-2DDE-49EE-8B11-1A6D7DA9A4BD}"/>
              </a:ext>
            </a:extLst>
          </p:cNvPr>
          <p:cNvSpPr txBox="1"/>
          <p:nvPr/>
        </p:nvSpPr>
        <p:spPr>
          <a:xfrm>
            <a:off x="457200" y="1810762"/>
            <a:ext cx="8001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যদি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এমনভাবে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পরিবর্তিত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শব্দটিতে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পূর্বাপেক্ষা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হেয়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তুচ্ছ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বিষয়কে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বোঝাচ্ছে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হলে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তাকে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‘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অবনতি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’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বলা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উদাহরণ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ঝি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মূল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আদি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কন্যা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সূতা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বর্তমান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পরিচারিকা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59431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228601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itchFamily="34" charset="0"/>
                <a:cs typeface="Arial" pitchFamily="34" charset="0"/>
              </a:rPr>
              <a:t>CC - 6</a:t>
            </a:r>
          </a:p>
          <a:p>
            <a:pPr algn="ctr"/>
            <a:r>
              <a:rPr lang="en-US" sz="4400" dirty="0" err="1">
                <a:latin typeface="Bangla" pitchFamily="66" charset="0"/>
                <a:cs typeface="Bangla" pitchFamily="66" charset="0"/>
              </a:rPr>
              <a:t>ভাষাতত্ত্ব</a:t>
            </a:r>
            <a:endParaRPr lang="en-US" sz="4400" dirty="0">
              <a:latin typeface="Bangla" pitchFamily="66" charset="0"/>
              <a:cs typeface="Bangl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613596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ভাষার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উৎস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ইতিহাস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যুগবিভাগ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–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প্রাচীন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মধ্য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আধুনিক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বাংলার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কালনির্ণয়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সাধারণ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লক্ষ্মণ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ভাষাতাত্ত্বিক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বৈশিষ্ট্য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উচ্চারণস্থান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বর্গীকরণ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পরিবর্তন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শব্দার্থ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তত্ত্ব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সাধু-চলিত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শব্দভান্ডার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বাক্যতত্ত্ব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উপভাষা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1828800"/>
            <a:ext cx="800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6000" dirty="0" err="1">
                <a:latin typeface="Bangla" pitchFamily="66" charset="0"/>
                <a:cs typeface="Bangla" pitchFamily="66" charset="0"/>
              </a:rPr>
              <a:t>শব্দার্থতত্ত্ব</a:t>
            </a:r>
            <a:r>
              <a:rPr lang="en-US" sz="6000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6000" dirty="0" err="1">
                <a:latin typeface="Bangla" pitchFamily="66" charset="0"/>
                <a:cs typeface="Bangla" pitchFamily="66" charset="0"/>
              </a:rPr>
              <a:t>অর্থপরিবর্তনের</a:t>
            </a:r>
            <a:r>
              <a:rPr lang="en-US" sz="60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6000" dirty="0" err="1">
                <a:latin typeface="Bangla" pitchFamily="66" charset="0"/>
                <a:cs typeface="Bangla" pitchFamily="66" charset="0"/>
              </a:rPr>
              <a:t>ধারা</a:t>
            </a:r>
            <a:endParaRPr lang="en-US" sz="4000" dirty="0"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4000" dirty="0"/>
              <a:t>(Semantics and Change of Meaning)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D749C644-BE12-422C-A2FD-F5FD976891F8}"/>
              </a:ext>
            </a:extLst>
          </p:cNvPr>
          <p:cNvSpPr/>
          <p:nvPr/>
        </p:nvSpPr>
        <p:spPr>
          <a:xfrm>
            <a:off x="2743200" y="304800"/>
            <a:ext cx="3124200" cy="6096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অর্থপরিবর্তনের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কারণ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E9CC2DE6-F227-44B1-AD04-DEC8269F62D9}"/>
              </a:ext>
            </a:extLst>
          </p:cNvPr>
          <p:cNvSpPr/>
          <p:nvPr/>
        </p:nvSpPr>
        <p:spPr>
          <a:xfrm>
            <a:off x="1905000" y="1449705"/>
            <a:ext cx="1676400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স্থূল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কারণ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9E7CD798-D2D1-42A7-8088-BF3B3F05C809}"/>
              </a:ext>
            </a:extLst>
          </p:cNvPr>
          <p:cNvSpPr/>
          <p:nvPr/>
        </p:nvSpPr>
        <p:spPr>
          <a:xfrm>
            <a:off x="6019800" y="1449705"/>
            <a:ext cx="1676400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সূক্ষ্ম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কারণ</a:t>
            </a:r>
            <a:endParaRPr lang="en-IN" sz="3600" dirty="0"/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3D0DCE99-E094-436E-8370-EB21209BCB03}"/>
              </a:ext>
            </a:extLst>
          </p:cNvPr>
          <p:cNvSpPr/>
          <p:nvPr/>
        </p:nvSpPr>
        <p:spPr>
          <a:xfrm>
            <a:off x="1828800" y="2674626"/>
            <a:ext cx="1485900" cy="5257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ঐতিহাসিক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B297B5C4-729A-4937-8EE3-03D50609B620}"/>
              </a:ext>
            </a:extLst>
          </p:cNvPr>
          <p:cNvSpPr/>
          <p:nvPr/>
        </p:nvSpPr>
        <p:spPr>
          <a:xfrm>
            <a:off x="207644" y="2697483"/>
            <a:ext cx="1485900" cy="510539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ভৌগোলিক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81CCE37E-33E2-449D-9185-C537D60AA44E}"/>
              </a:ext>
            </a:extLst>
          </p:cNvPr>
          <p:cNvSpPr/>
          <p:nvPr/>
        </p:nvSpPr>
        <p:spPr>
          <a:xfrm>
            <a:off x="3449956" y="2674626"/>
            <a:ext cx="1485900" cy="5257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উপকরণগত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6" name="Flowchart: Process 15">
            <a:extLst>
              <a:ext uri="{FF2B5EF4-FFF2-40B4-BE49-F238E27FC236}">
                <a16:creationId xmlns:a16="http://schemas.microsoft.com/office/drawing/2014/main" id="{E815FAB7-5E52-41DC-84BB-C261975140ED}"/>
              </a:ext>
            </a:extLst>
          </p:cNvPr>
          <p:cNvSpPr/>
          <p:nvPr/>
        </p:nvSpPr>
        <p:spPr>
          <a:xfrm>
            <a:off x="2038350" y="4548187"/>
            <a:ext cx="1028700" cy="5257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সাদৃশ্য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614975EB-FA4D-4516-B10D-4BE571F0075B}"/>
              </a:ext>
            </a:extLst>
          </p:cNvPr>
          <p:cNvSpPr/>
          <p:nvPr/>
        </p:nvSpPr>
        <p:spPr>
          <a:xfrm>
            <a:off x="3451862" y="4388172"/>
            <a:ext cx="1884044" cy="880104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মানসিক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বিশ্বাস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ও</a:t>
            </a:r>
          </a:p>
          <a:p>
            <a:pPr algn="ctr"/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ধর্মীয়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সংস্কার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0" name="Flowchart: Process 19">
            <a:extLst>
              <a:ext uri="{FF2B5EF4-FFF2-40B4-BE49-F238E27FC236}">
                <a16:creationId xmlns:a16="http://schemas.microsoft.com/office/drawing/2014/main" id="{23D490AC-33DB-453A-8CA9-BC14CAB14010}"/>
              </a:ext>
            </a:extLst>
          </p:cNvPr>
          <p:cNvSpPr/>
          <p:nvPr/>
        </p:nvSpPr>
        <p:spPr>
          <a:xfrm>
            <a:off x="5619750" y="4370074"/>
            <a:ext cx="1485900" cy="9163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শৈথিল্য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ও</a:t>
            </a:r>
          </a:p>
          <a:p>
            <a:pPr algn="ctr"/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আরামপ্রিয়তা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5B9C6A37-7CB1-4FB8-ADBD-B23F2C522BAA}"/>
              </a:ext>
            </a:extLst>
          </p:cNvPr>
          <p:cNvSpPr/>
          <p:nvPr/>
        </p:nvSpPr>
        <p:spPr>
          <a:xfrm>
            <a:off x="7391400" y="4370074"/>
            <a:ext cx="1485900" cy="882004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আলঙ্কারিক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প্রয়োগ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1026" name="Straight Connector 1025">
            <a:extLst>
              <a:ext uri="{FF2B5EF4-FFF2-40B4-BE49-F238E27FC236}">
                <a16:creationId xmlns:a16="http://schemas.microsoft.com/office/drawing/2014/main" id="{F8CB85D6-EC2A-411F-ACF1-AB2D477BF7EB}"/>
              </a:ext>
            </a:extLst>
          </p:cNvPr>
          <p:cNvCxnSpPr>
            <a:cxnSpLocks/>
          </p:cNvCxnSpPr>
          <p:nvPr/>
        </p:nvCxnSpPr>
        <p:spPr>
          <a:xfrm>
            <a:off x="2937512" y="1219200"/>
            <a:ext cx="36918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0" name="Straight Arrow Connector 1029">
            <a:extLst>
              <a:ext uri="{FF2B5EF4-FFF2-40B4-BE49-F238E27FC236}">
                <a16:creationId xmlns:a16="http://schemas.microsoft.com/office/drawing/2014/main" id="{6A6827EC-1BAD-4841-B58D-5B2E641C2A25}"/>
              </a:ext>
            </a:extLst>
          </p:cNvPr>
          <p:cNvCxnSpPr/>
          <p:nvPr/>
        </p:nvCxnSpPr>
        <p:spPr>
          <a:xfrm>
            <a:off x="2937512" y="1219200"/>
            <a:ext cx="0" cy="230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523EC15-3C90-4951-9EE5-489468497D84}"/>
              </a:ext>
            </a:extLst>
          </p:cNvPr>
          <p:cNvCxnSpPr>
            <a:cxnSpLocks/>
          </p:cNvCxnSpPr>
          <p:nvPr/>
        </p:nvCxnSpPr>
        <p:spPr>
          <a:xfrm>
            <a:off x="6629400" y="1182052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0" name="Straight Connector 1039">
            <a:extLst>
              <a:ext uri="{FF2B5EF4-FFF2-40B4-BE49-F238E27FC236}">
                <a16:creationId xmlns:a16="http://schemas.microsoft.com/office/drawing/2014/main" id="{0DDC41A2-76A5-4FE2-9D5B-4C8EED9AC5A1}"/>
              </a:ext>
            </a:extLst>
          </p:cNvPr>
          <p:cNvCxnSpPr>
            <a:cxnSpLocks/>
          </p:cNvCxnSpPr>
          <p:nvPr/>
        </p:nvCxnSpPr>
        <p:spPr>
          <a:xfrm flipV="1">
            <a:off x="880107" y="2327909"/>
            <a:ext cx="3448054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3" name="Straight Arrow Connector 1042">
            <a:extLst>
              <a:ext uri="{FF2B5EF4-FFF2-40B4-BE49-F238E27FC236}">
                <a16:creationId xmlns:a16="http://schemas.microsoft.com/office/drawing/2014/main" id="{97B40320-B29E-4C25-A8CE-1C2D7A915A2B}"/>
              </a:ext>
            </a:extLst>
          </p:cNvPr>
          <p:cNvCxnSpPr>
            <a:endCxn id="8" idx="0"/>
          </p:cNvCxnSpPr>
          <p:nvPr/>
        </p:nvCxnSpPr>
        <p:spPr>
          <a:xfrm>
            <a:off x="950594" y="2302187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0D337FF-189B-4A2A-B2C6-5FBEBE309F49}"/>
              </a:ext>
            </a:extLst>
          </p:cNvPr>
          <p:cNvCxnSpPr/>
          <p:nvPr/>
        </p:nvCxnSpPr>
        <p:spPr>
          <a:xfrm>
            <a:off x="2604134" y="2302187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2C4182F-7CB7-403C-B253-B105764D7E08}"/>
              </a:ext>
            </a:extLst>
          </p:cNvPr>
          <p:cNvCxnSpPr/>
          <p:nvPr/>
        </p:nvCxnSpPr>
        <p:spPr>
          <a:xfrm>
            <a:off x="4305300" y="2271707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5" name="Straight Arrow Connector 1044">
            <a:extLst>
              <a:ext uri="{FF2B5EF4-FFF2-40B4-BE49-F238E27FC236}">
                <a16:creationId xmlns:a16="http://schemas.microsoft.com/office/drawing/2014/main" id="{0D4A1B2F-3318-46E5-8F4F-DC6A773DA450}"/>
              </a:ext>
            </a:extLst>
          </p:cNvPr>
          <p:cNvCxnSpPr>
            <a:stCxn id="2" idx="2"/>
          </p:cNvCxnSpPr>
          <p:nvPr/>
        </p:nvCxnSpPr>
        <p:spPr>
          <a:xfrm>
            <a:off x="4305300" y="914400"/>
            <a:ext cx="0" cy="267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FF74672-6806-4936-A3B6-24134889B11B}"/>
              </a:ext>
            </a:extLst>
          </p:cNvPr>
          <p:cNvCxnSpPr/>
          <p:nvPr/>
        </p:nvCxnSpPr>
        <p:spPr>
          <a:xfrm>
            <a:off x="2743200" y="2097405"/>
            <a:ext cx="0" cy="267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35ECA45-92B9-4753-A6B6-1566BDD3391A}"/>
              </a:ext>
            </a:extLst>
          </p:cNvPr>
          <p:cNvCxnSpPr>
            <a:cxnSpLocks/>
          </p:cNvCxnSpPr>
          <p:nvPr/>
        </p:nvCxnSpPr>
        <p:spPr>
          <a:xfrm>
            <a:off x="6751320" y="2134076"/>
            <a:ext cx="0" cy="1523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0BEF818-FACE-4B7C-83A6-F26280713BDF}"/>
              </a:ext>
            </a:extLst>
          </p:cNvPr>
          <p:cNvCxnSpPr>
            <a:cxnSpLocks/>
          </p:cNvCxnSpPr>
          <p:nvPr/>
        </p:nvCxnSpPr>
        <p:spPr>
          <a:xfrm flipV="1">
            <a:off x="2552700" y="3694271"/>
            <a:ext cx="5905500" cy="652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8987376F-D794-45A6-8E23-1CAF79E45FBE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2552700" y="3759521"/>
            <a:ext cx="0" cy="788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2C4814B-E422-4D6A-8CC1-31165EAFB89B}"/>
              </a:ext>
            </a:extLst>
          </p:cNvPr>
          <p:cNvCxnSpPr>
            <a:cxnSpLocks/>
          </p:cNvCxnSpPr>
          <p:nvPr/>
        </p:nvCxnSpPr>
        <p:spPr>
          <a:xfrm flipH="1">
            <a:off x="4305300" y="3746071"/>
            <a:ext cx="2" cy="642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24C6B5E3-F1E0-4F9D-9EA1-9AAD07751073}"/>
              </a:ext>
            </a:extLst>
          </p:cNvPr>
          <p:cNvCxnSpPr>
            <a:cxnSpLocks/>
          </p:cNvCxnSpPr>
          <p:nvPr/>
        </p:nvCxnSpPr>
        <p:spPr>
          <a:xfrm>
            <a:off x="6294120" y="3676417"/>
            <a:ext cx="0" cy="693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F781579-CE0A-4CF8-AEC9-61A6317F64E3}"/>
              </a:ext>
            </a:extLst>
          </p:cNvPr>
          <p:cNvCxnSpPr>
            <a:cxnSpLocks/>
            <a:endCxn id="22" idx="0"/>
          </p:cNvCxnSpPr>
          <p:nvPr/>
        </p:nvCxnSpPr>
        <p:spPr>
          <a:xfrm flipH="1">
            <a:off x="8134350" y="3693802"/>
            <a:ext cx="7620" cy="676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ED632872-880F-425A-837F-F1C80CCED270}"/>
              </a:ext>
            </a:extLst>
          </p:cNvPr>
          <p:cNvSpPr/>
          <p:nvPr/>
        </p:nvSpPr>
        <p:spPr>
          <a:xfrm>
            <a:off x="2438400" y="838200"/>
            <a:ext cx="3733800" cy="6096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অর্থপরিবর্তনের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স্থূল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কারণ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3073ED7B-1C3D-4B6D-B7ED-5FDCF62B8090}"/>
              </a:ext>
            </a:extLst>
          </p:cNvPr>
          <p:cNvSpPr/>
          <p:nvPr/>
        </p:nvSpPr>
        <p:spPr>
          <a:xfrm>
            <a:off x="207644" y="2164087"/>
            <a:ext cx="1485900" cy="510539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ভৌগোলিক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A8D00335-94F3-4547-8F55-44AABB8E4D8F}"/>
              </a:ext>
            </a:extLst>
          </p:cNvPr>
          <p:cNvSpPr/>
          <p:nvPr/>
        </p:nvSpPr>
        <p:spPr>
          <a:xfrm>
            <a:off x="207644" y="3429000"/>
            <a:ext cx="1485900" cy="5257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ঐতিহাসিক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4A69CD2A-6784-45EE-A155-1F59ACB10999}"/>
              </a:ext>
            </a:extLst>
          </p:cNvPr>
          <p:cNvSpPr/>
          <p:nvPr/>
        </p:nvSpPr>
        <p:spPr>
          <a:xfrm>
            <a:off x="207644" y="4732018"/>
            <a:ext cx="1485900" cy="5257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উপকরণগত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74C196-8650-4950-8685-C7AD84E879EE}"/>
              </a:ext>
            </a:extLst>
          </p:cNvPr>
          <p:cNvSpPr txBox="1"/>
          <p:nvPr/>
        </p:nvSpPr>
        <p:spPr>
          <a:xfrm>
            <a:off x="2103120" y="2164087"/>
            <a:ext cx="6726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বাংলায়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b="1" dirty="0" err="1">
                <a:latin typeface="Bangla" panose="03000603000000000000" pitchFamily="66" charset="0"/>
                <a:cs typeface="Bangla" panose="03000603000000000000" pitchFamily="66" charset="0"/>
              </a:rPr>
              <a:t>শাক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ভোজ্যপত্র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;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পশ্চিম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ভারতে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b="1" dirty="0" err="1">
                <a:latin typeface="Bangla" panose="03000603000000000000" pitchFamily="66" charset="0"/>
                <a:cs typeface="Bangla" panose="03000603000000000000" pitchFamily="66" charset="0"/>
              </a:rPr>
              <a:t>শাক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নিরামিষ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আহার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9A41D3-4949-4EDD-A635-DD55EDD804EE}"/>
              </a:ext>
            </a:extLst>
          </p:cNvPr>
          <p:cNvSpPr txBox="1"/>
          <p:nvPr/>
        </p:nvSpPr>
        <p:spPr>
          <a:xfrm>
            <a:off x="1905000" y="3378232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প্রাচীন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কালে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বিবাহ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রূপে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বহন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আধুনিককালে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বিবাহ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পরিণয়সূত্র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AA39AF-706A-4993-94E2-2BD505642249}"/>
              </a:ext>
            </a:extLst>
          </p:cNvPr>
          <p:cNvSpPr txBox="1"/>
          <p:nvPr/>
        </p:nvSpPr>
        <p:spPr>
          <a:xfrm>
            <a:off x="1905000" y="4629880"/>
            <a:ext cx="6726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কালি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কালো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তরল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; </a:t>
            </a:r>
            <a:r>
              <a:rPr lang="en-IN" sz="2800" b="1" dirty="0" err="1">
                <a:latin typeface="Bangla" panose="03000603000000000000" pitchFamily="66" charset="0"/>
                <a:cs typeface="Bangla" panose="03000603000000000000" pitchFamily="66" charset="0"/>
              </a:rPr>
              <a:t>কালি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বিভিন্ন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রঙের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তরল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ED632872-880F-425A-837F-F1C80CCED270}"/>
              </a:ext>
            </a:extLst>
          </p:cNvPr>
          <p:cNvSpPr/>
          <p:nvPr/>
        </p:nvSpPr>
        <p:spPr>
          <a:xfrm>
            <a:off x="2438400" y="838200"/>
            <a:ext cx="4038600" cy="6096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অর্থপরিবর্তনের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সূক্ষ্ম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কারণ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74C196-8650-4950-8685-C7AD84E879EE}"/>
              </a:ext>
            </a:extLst>
          </p:cNvPr>
          <p:cNvSpPr txBox="1"/>
          <p:nvPr/>
        </p:nvSpPr>
        <p:spPr>
          <a:xfrm>
            <a:off x="2478404" y="2164087"/>
            <a:ext cx="5817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b="1" dirty="0" err="1">
                <a:latin typeface="Bangla" panose="03000603000000000000" pitchFamily="66" charset="0"/>
                <a:cs typeface="Bangla" panose="03000603000000000000" pitchFamily="66" charset="0"/>
              </a:rPr>
              <a:t>তিল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শস্য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; </a:t>
            </a:r>
            <a:r>
              <a:rPr lang="en-IN" sz="2400" b="1" dirty="0" err="1">
                <a:latin typeface="Bangla" panose="03000603000000000000" pitchFamily="66" charset="0"/>
                <a:cs typeface="Bangla" panose="03000603000000000000" pitchFamily="66" charset="0"/>
              </a:rPr>
              <a:t>তিল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গায়ের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কালো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দাগ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9A41D3-4949-4EDD-A635-DD55EDD804EE}"/>
              </a:ext>
            </a:extLst>
          </p:cNvPr>
          <p:cNvSpPr txBox="1"/>
          <p:nvPr/>
        </p:nvSpPr>
        <p:spPr>
          <a:xfrm>
            <a:off x="2438400" y="3123952"/>
            <a:ext cx="7037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সাপ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অর্থে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b="1" dirty="0" err="1">
                <a:latin typeface="Bangla" panose="03000603000000000000" pitchFamily="66" charset="0"/>
                <a:cs typeface="Bangla" panose="03000603000000000000" pitchFamily="66" charset="0"/>
              </a:rPr>
              <a:t>লতা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; </a:t>
            </a: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নিম্নশ্রেণীর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লোক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অর্থে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b="1" dirty="0" err="1">
                <a:latin typeface="Bangla" panose="03000603000000000000" pitchFamily="66" charset="0"/>
                <a:cs typeface="Bangla" panose="03000603000000000000" pitchFamily="66" charset="0"/>
              </a:rPr>
              <a:t>হরিজন</a:t>
            </a:r>
            <a:r>
              <a:rPr lang="en-IN" sz="2400" b="1" dirty="0">
                <a:latin typeface="Bangla" panose="03000603000000000000" pitchFamily="66" charset="0"/>
                <a:cs typeface="Bangla" panose="03000603000000000000" pitchFamily="66" charset="0"/>
              </a:rPr>
              <a:t> (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সুভাষণ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000" dirty="0">
                <a:latin typeface="+mj-lt"/>
                <a:cs typeface="Bangla" panose="03000603000000000000" pitchFamily="66" charset="0"/>
              </a:rPr>
              <a:t>Euphemism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AA39AF-706A-4993-94E2-2BD505642249}"/>
              </a:ext>
            </a:extLst>
          </p:cNvPr>
          <p:cNvSpPr txBox="1"/>
          <p:nvPr/>
        </p:nvSpPr>
        <p:spPr>
          <a:xfrm>
            <a:off x="2417444" y="4408798"/>
            <a:ext cx="672655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সন্ধ্যে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দেওয়া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সন্ধ্যার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সময়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প্রদীপ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দেওয়া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চা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টা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খাওয়া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চায়ের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সাথে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অন্য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খাবার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খাওয়া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2345956D-D8F0-4DD7-9496-4F89A54EEFB5}"/>
              </a:ext>
            </a:extLst>
          </p:cNvPr>
          <p:cNvSpPr/>
          <p:nvPr/>
        </p:nvSpPr>
        <p:spPr>
          <a:xfrm>
            <a:off x="436244" y="2164087"/>
            <a:ext cx="1028700" cy="5257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সাদৃশ্য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AC6D3112-6DB2-40AB-A5BA-1D20AFC54578}"/>
              </a:ext>
            </a:extLst>
          </p:cNvPr>
          <p:cNvSpPr/>
          <p:nvPr/>
        </p:nvSpPr>
        <p:spPr>
          <a:xfrm>
            <a:off x="207644" y="3099399"/>
            <a:ext cx="1884044" cy="880104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মানসিক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বিশ্বাস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ও</a:t>
            </a:r>
          </a:p>
          <a:p>
            <a:pPr algn="ctr"/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ধর্মীয়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সংস্কার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9B23E9F7-6801-4AEE-B9DD-DEB9574F4517}"/>
              </a:ext>
            </a:extLst>
          </p:cNvPr>
          <p:cNvSpPr/>
          <p:nvPr/>
        </p:nvSpPr>
        <p:spPr>
          <a:xfrm>
            <a:off x="207644" y="4408881"/>
            <a:ext cx="1485900" cy="9163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শৈথিল্য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ও</a:t>
            </a:r>
          </a:p>
          <a:p>
            <a:pPr algn="ctr"/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আরামপ্রিয়তা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E755592F-E9A4-4ADC-A993-D0B8FD6FFD3D}"/>
              </a:ext>
            </a:extLst>
          </p:cNvPr>
          <p:cNvSpPr/>
          <p:nvPr/>
        </p:nvSpPr>
        <p:spPr>
          <a:xfrm>
            <a:off x="207644" y="5687438"/>
            <a:ext cx="1485900" cy="882004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আলঙ্কারিক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প্রয়োগ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C6A5B7D-CB60-47BE-A186-95475D6F1972}"/>
              </a:ext>
            </a:extLst>
          </p:cNvPr>
          <p:cNvSpPr txBox="1"/>
          <p:nvPr/>
        </p:nvSpPr>
        <p:spPr>
          <a:xfrm>
            <a:off x="2478404" y="5573524"/>
            <a:ext cx="483679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গণেশ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ওল্টানো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ব্যবসায়ে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ব্যর্থ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হওয়া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গুল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মারা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মিথ্যা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কথা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বলা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5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B1BA70-E7AF-4994-A3DE-FA3287221D7E}"/>
              </a:ext>
            </a:extLst>
          </p:cNvPr>
          <p:cNvSpPr txBox="1"/>
          <p:nvPr/>
        </p:nvSpPr>
        <p:spPr>
          <a:xfrm>
            <a:off x="723900" y="1144756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অর্থপরিবর্তনের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ধারা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সূত্র</a:t>
            </a: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F5C78329-FC6F-4A7B-9AAD-85084F90F587}"/>
              </a:ext>
            </a:extLst>
          </p:cNvPr>
          <p:cNvSpPr/>
          <p:nvPr/>
        </p:nvSpPr>
        <p:spPr>
          <a:xfrm>
            <a:off x="228600" y="2758440"/>
            <a:ext cx="2514600" cy="1600200"/>
          </a:xfrm>
          <a:prstGeom prst="flowChart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অর্থবিস্তার</a:t>
            </a:r>
            <a:r>
              <a:rPr lang="en-IN" sz="2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2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অর্থপ্রসার</a:t>
            </a:r>
            <a:endParaRPr lang="en-IN" sz="24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Expansion of meaning</a:t>
            </a:r>
          </a:p>
          <a:p>
            <a:pPr algn="ctr"/>
            <a:endParaRPr lang="en-IN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62D81B95-B605-4B85-A26D-ABAEABB068C3}"/>
              </a:ext>
            </a:extLst>
          </p:cNvPr>
          <p:cNvSpPr/>
          <p:nvPr/>
        </p:nvSpPr>
        <p:spPr>
          <a:xfrm>
            <a:off x="2971800" y="2758440"/>
            <a:ext cx="2590800" cy="1600200"/>
          </a:xfrm>
          <a:prstGeom prst="flowChart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অর্থসংকোচ</a:t>
            </a:r>
            <a:endParaRPr lang="en-IN" sz="24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Reduction or Contraction of meaning</a:t>
            </a:r>
          </a:p>
          <a:p>
            <a:pPr algn="ctr"/>
            <a:endParaRPr lang="en-IN" b="1" dirty="0"/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27BDD85A-AD6D-44B5-B46B-00489D8D1F2A}"/>
              </a:ext>
            </a:extLst>
          </p:cNvPr>
          <p:cNvSpPr/>
          <p:nvPr/>
        </p:nvSpPr>
        <p:spPr>
          <a:xfrm>
            <a:off x="5791200" y="2743200"/>
            <a:ext cx="2819400" cy="1600200"/>
          </a:xfrm>
          <a:prstGeom prst="flowChart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অর্থসংক্রম</a:t>
            </a:r>
            <a:r>
              <a:rPr lang="en-IN" sz="2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2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অর্থসংশ্লেষ</a:t>
            </a:r>
            <a:endParaRPr lang="en-IN" sz="24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Alteration or Transfer</a:t>
            </a:r>
          </a:p>
          <a:p>
            <a:pPr algn="ctr"/>
            <a:r>
              <a:rPr lang="en-IN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meaning</a:t>
            </a:r>
          </a:p>
        </p:txBody>
      </p:sp>
    </p:spTree>
    <p:extLst>
      <p:ext uri="{BB962C8B-B14F-4D97-AF65-F5344CB8AC3E}">
        <p14:creationId xmlns:p14="http://schemas.microsoft.com/office/powerpoint/2010/main" val="3781165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FCE1EEC7-FB66-47B1-AA0A-8F3C79EC4FDC}"/>
              </a:ext>
            </a:extLst>
          </p:cNvPr>
          <p:cNvSpPr/>
          <p:nvPr/>
        </p:nvSpPr>
        <p:spPr>
          <a:xfrm>
            <a:off x="2895600" y="1066800"/>
            <a:ext cx="2514600" cy="914400"/>
          </a:xfrm>
          <a:prstGeom prst="flowChart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অর্থবিস্তার</a:t>
            </a:r>
            <a:r>
              <a:rPr lang="en-IN" sz="2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24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অর্থপ্রসার</a:t>
            </a:r>
            <a:endParaRPr lang="en-IN" sz="24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Expansion of meaning</a:t>
            </a:r>
          </a:p>
          <a:p>
            <a:pPr algn="ctr"/>
            <a:endParaRPr lang="en-IN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84A74C-14AB-4672-A730-30E25CE2BC6F}"/>
              </a:ext>
            </a:extLst>
          </p:cNvPr>
          <p:cNvSpPr txBox="1"/>
          <p:nvPr/>
        </p:nvSpPr>
        <p:spPr>
          <a:xfrm>
            <a:off x="0" y="2590800"/>
            <a:ext cx="8915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যদি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প্রথমে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সংকীর্ণ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ভাব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সীমাবদ্ধ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বস্তুকে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বোঝায়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এবং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কিছুকাল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পরে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ব্যাপক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ভাব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অধিকতর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বস্তুকে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বোঝায়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তবে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সেই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প্রক্রিয়াকে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‘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অর্থবিস্তার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’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‘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অর্থপ্রসার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’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বলা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algn="ctr"/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উদাহরণ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তেল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মূল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আদি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-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তিল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নামক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শস্যের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নির্যাস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বর্তমান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শস্যের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নির্যাস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2521327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5B3C6A94-D927-467A-A9B3-A35C6DA96CB9}"/>
              </a:ext>
            </a:extLst>
          </p:cNvPr>
          <p:cNvSpPr/>
          <p:nvPr/>
        </p:nvSpPr>
        <p:spPr>
          <a:xfrm>
            <a:off x="2514600" y="320040"/>
            <a:ext cx="3886200" cy="1051560"/>
          </a:xfrm>
          <a:prstGeom prst="flowChart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অর্থসংকোচ</a:t>
            </a:r>
            <a:endParaRPr lang="en-IN" sz="24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Reduction or Contraction of meaning</a:t>
            </a:r>
          </a:p>
          <a:p>
            <a:pPr algn="ctr"/>
            <a:endParaRPr lang="en-IN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ECDA18-91C2-4C6B-B83F-CAA966711B12}"/>
              </a:ext>
            </a:extLst>
          </p:cNvPr>
          <p:cNvSpPr txBox="1"/>
          <p:nvPr/>
        </p:nvSpPr>
        <p:spPr>
          <a:xfrm>
            <a:off x="0" y="1521202"/>
            <a:ext cx="8915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যদি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প্রথমে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ব্যাপক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ভাব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অধিকতর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বস্তুকে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বোঝায়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এবং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কিছুকাল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পরে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একটি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সংকীর্ণ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ভাব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একটিমাত্র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বস্তুকে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বোঝায়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তবে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সেই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প্রক্রিয়াকে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‘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অর্থসংকোচ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’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বলা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algn="ctr"/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উদাহরণ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প্রদীপ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মূল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আদি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আলোর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উৎস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বর্তমান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প্রকারের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আলোর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উৎস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    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মাটি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পিতলের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তৈরি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    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এবং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তেল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সলতে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সংযোগে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         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আলো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দেয়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1831507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791</TotalTime>
  <Words>564</Words>
  <Application>Microsoft Office PowerPoint</Application>
  <PresentationFormat>On-screen Show (4:3)</PresentationFormat>
  <Paragraphs>100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Bangla</vt:lpstr>
      <vt:lpstr>Calibri</vt:lpstr>
      <vt:lpstr>Times New Roman</vt:lpstr>
      <vt:lpstr>Wingdings</vt:lpstr>
      <vt:lpstr>Office Theme</vt:lpstr>
      <vt:lpstr>খলিসানী মহাবিদ্যালয়  বাংলা বিভাগ (সাম্মানিক 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খলিসানী মহাবিদ্যালয়  বাংলা বিভাগ ( সাম্মানিক )</dc:title>
  <dc:creator>AYAN</dc:creator>
  <cp:lastModifiedBy>Dhrubajyoti</cp:lastModifiedBy>
  <cp:revision>62</cp:revision>
  <dcterms:created xsi:type="dcterms:W3CDTF">2020-08-28T12:14:36Z</dcterms:created>
  <dcterms:modified xsi:type="dcterms:W3CDTF">2020-09-02T18:21:19Z</dcterms:modified>
</cp:coreProperties>
</file>